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303" r:id="rId4"/>
    <p:sldId id="308" r:id="rId5"/>
    <p:sldId id="311" r:id="rId6"/>
    <p:sldId id="259" r:id="rId7"/>
    <p:sldId id="286" r:id="rId8"/>
    <p:sldId id="313" r:id="rId9"/>
    <p:sldId id="314" r:id="rId10"/>
    <p:sldId id="324" r:id="rId11"/>
    <p:sldId id="315" r:id="rId12"/>
    <p:sldId id="316" r:id="rId13"/>
    <p:sldId id="321" r:id="rId14"/>
    <p:sldId id="318" r:id="rId15"/>
    <p:sldId id="319" r:id="rId16"/>
    <p:sldId id="320" r:id="rId17"/>
    <p:sldId id="322" r:id="rId18"/>
    <p:sldId id="325" r:id="rId19"/>
    <p:sldId id="306" r:id="rId20"/>
    <p:sldId id="307" r:id="rId21"/>
    <p:sldId id="309" r:id="rId22"/>
    <p:sldId id="310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030B8-5371-471F-BC8D-333E1896C62D}" v="2" dt="2025-07-16T04:16:06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r Faizal Ali" userId="7efd12ee75e6e21b" providerId="LiveId" clId="{7BB2BDE9-6556-4A4E-BF22-326F9AE81641}"/>
    <pc:docChg chg="undo custSel addSld delSld modSld">
      <pc:chgData name="Amir Faizal Ali" userId="7efd12ee75e6e21b" providerId="LiveId" clId="{7BB2BDE9-6556-4A4E-BF22-326F9AE81641}" dt="2024-11-03T07:51:36.696" v="1445" actId="2696"/>
      <pc:docMkLst>
        <pc:docMk/>
      </pc:docMkLst>
      <pc:sldChg chg="addSp delSp modSp mod">
        <pc:chgData name="Amir Faizal Ali" userId="7efd12ee75e6e21b" providerId="LiveId" clId="{7BB2BDE9-6556-4A4E-BF22-326F9AE81641}" dt="2024-11-03T07:43:01.645" v="1148" actId="20577"/>
        <pc:sldMkLst>
          <pc:docMk/>
          <pc:sldMk cId="4210549562" sldId="303"/>
        </pc:sldMkLst>
      </pc:sldChg>
      <pc:sldChg chg="addSp delSp modSp add del mod">
        <pc:chgData name="Amir Faizal Ali" userId="7efd12ee75e6e21b" providerId="LiveId" clId="{7BB2BDE9-6556-4A4E-BF22-326F9AE81641}" dt="2024-11-03T07:51:36.696" v="1445" actId="2696"/>
        <pc:sldMkLst>
          <pc:docMk/>
          <pc:sldMk cId="4075971376" sldId="326"/>
        </pc:sldMkLst>
      </pc:sldChg>
    </pc:docChg>
  </pc:docChgLst>
  <pc:docChgLst>
    <pc:chgData name="Amir Faizal Ali" userId="7efd12ee75e6e21b" providerId="LiveId" clId="{1AE030B8-5371-471F-BC8D-333E1896C62D}"/>
    <pc:docChg chg="undo custSel modSld">
      <pc:chgData name="Amir Faizal Ali" userId="7efd12ee75e6e21b" providerId="LiveId" clId="{1AE030B8-5371-471F-BC8D-333E1896C62D}" dt="2025-07-16T04:20:22.588" v="246" actId="33524"/>
      <pc:docMkLst>
        <pc:docMk/>
      </pc:docMkLst>
      <pc:sldChg chg="modSp mod">
        <pc:chgData name="Amir Faizal Ali" userId="7efd12ee75e6e21b" providerId="LiveId" clId="{1AE030B8-5371-471F-BC8D-333E1896C62D}" dt="2025-07-16T04:14:56.046" v="137" actId="20577"/>
        <pc:sldMkLst>
          <pc:docMk/>
          <pc:sldMk cId="1324028662" sldId="256"/>
        </pc:sldMkLst>
        <pc:spChg chg="mod">
          <ac:chgData name="Amir Faizal Ali" userId="7efd12ee75e6e21b" providerId="LiveId" clId="{1AE030B8-5371-471F-BC8D-333E1896C62D}" dt="2025-07-16T04:14:06.300" v="108" actId="403"/>
          <ac:spMkLst>
            <pc:docMk/>
            <pc:sldMk cId="1324028662" sldId="256"/>
            <ac:spMk id="10" creationId="{00000000-0000-0000-0000-000000000000}"/>
          </ac:spMkLst>
        </pc:spChg>
        <pc:spChg chg="mod">
          <ac:chgData name="Amir Faizal Ali" userId="7efd12ee75e6e21b" providerId="LiveId" clId="{1AE030B8-5371-471F-BC8D-333E1896C62D}" dt="2025-07-16T04:14:56.046" v="137" actId="20577"/>
          <ac:spMkLst>
            <pc:docMk/>
            <pc:sldMk cId="1324028662" sldId="256"/>
            <ac:spMk id="12" creationId="{00000000-0000-0000-0000-000000000000}"/>
          </ac:spMkLst>
        </pc:spChg>
      </pc:sldChg>
      <pc:sldChg chg="modSp mod">
        <pc:chgData name="Amir Faizal Ali" userId="7efd12ee75e6e21b" providerId="LiveId" clId="{1AE030B8-5371-471F-BC8D-333E1896C62D}" dt="2025-07-16T04:19:10.298" v="245" actId="20577"/>
        <pc:sldMkLst>
          <pc:docMk/>
          <pc:sldMk cId="4210549562" sldId="303"/>
        </pc:sldMkLst>
        <pc:spChg chg="mod">
          <ac:chgData name="Amir Faizal Ali" userId="7efd12ee75e6e21b" providerId="LiveId" clId="{1AE030B8-5371-471F-BC8D-333E1896C62D}" dt="2025-07-16T04:19:10.298" v="245" actId="20577"/>
          <ac:spMkLst>
            <pc:docMk/>
            <pc:sldMk cId="4210549562" sldId="303"/>
            <ac:spMk id="15" creationId="{AA6AD01A-1635-D0B6-8D41-E00CB8200623}"/>
          </ac:spMkLst>
        </pc:spChg>
        <pc:spChg chg="mod">
          <ac:chgData name="Amir Faizal Ali" userId="7efd12ee75e6e21b" providerId="LiveId" clId="{1AE030B8-5371-471F-BC8D-333E1896C62D}" dt="2025-07-16T04:16:19.450" v="210" actId="20577"/>
          <ac:spMkLst>
            <pc:docMk/>
            <pc:sldMk cId="4210549562" sldId="303"/>
            <ac:spMk id="17" creationId="{23D34155-4E8F-8CEF-A41B-8CF29951CF8E}"/>
          </ac:spMkLst>
        </pc:spChg>
        <pc:spChg chg="mod">
          <ac:chgData name="Amir Faizal Ali" userId="7efd12ee75e6e21b" providerId="LiveId" clId="{1AE030B8-5371-471F-BC8D-333E1896C62D}" dt="2025-07-16T04:15:44.067" v="163" actId="20577"/>
          <ac:spMkLst>
            <pc:docMk/>
            <pc:sldMk cId="4210549562" sldId="303"/>
            <ac:spMk id="21" creationId="{2063D040-F9B3-1F6F-60AB-C964A45482C8}"/>
          </ac:spMkLst>
        </pc:spChg>
        <pc:spChg chg="mod">
          <ac:chgData name="Amir Faizal Ali" userId="7efd12ee75e6e21b" providerId="LiveId" clId="{1AE030B8-5371-471F-BC8D-333E1896C62D}" dt="2025-07-16T04:15:51.247" v="182" actId="20577"/>
          <ac:spMkLst>
            <pc:docMk/>
            <pc:sldMk cId="4210549562" sldId="303"/>
            <ac:spMk id="27" creationId="{16DB764E-7DF9-600E-84B6-A927A4C58E09}"/>
          </ac:spMkLst>
        </pc:spChg>
        <pc:spChg chg="mod">
          <ac:chgData name="Amir Faizal Ali" userId="7efd12ee75e6e21b" providerId="LiveId" clId="{1AE030B8-5371-471F-BC8D-333E1896C62D}" dt="2025-07-16T04:18:39.714" v="236" actId="20577"/>
          <ac:spMkLst>
            <pc:docMk/>
            <pc:sldMk cId="4210549562" sldId="303"/>
            <ac:spMk id="28" creationId="{BCA0EED7-D699-AA30-6C26-108FB1020D1B}"/>
          </ac:spMkLst>
        </pc:spChg>
        <pc:spChg chg="mod">
          <ac:chgData name="Amir Faizal Ali" userId="7efd12ee75e6e21b" providerId="LiveId" clId="{1AE030B8-5371-471F-BC8D-333E1896C62D}" dt="2025-07-16T04:17:30.035" v="225" actId="20577"/>
          <ac:spMkLst>
            <pc:docMk/>
            <pc:sldMk cId="4210549562" sldId="303"/>
            <ac:spMk id="39" creationId="{EF19468F-F013-4352-B60C-7B0CC70D3077}"/>
          </ac:spMkLst>
        </pc:spChg>
        <pc:spChg chg="mod">
          <ac:chgData name="Amir Faizal Ali" userId="7efd12ee75e6e21b" providerId="LiveId" clId="{1AE030B8-5371-471F-BC8D-333E1896C62D}" dt="2025-07-16T04:16:06.073" v="183"/>
          <ac:spMkLst>
            <pc:docMk/>
            <pc:sldMk cId="4210549562" sldId="303"/>
            <ac:spMk id="107" creationId="{00000000-0000-0000-0000-000000000000}"/>
          </ac:spMkLst>
        </pc:spChg>
      </pc:sldChg>
      <pc:sldChg chg="modSp mod">
        <pc:chgData name="Amir Faizal Ali" userId="7efd12ee75e6e21b" providerId="LiveId" clId="{1AE030B8-5371-471F-BC8D-333E1896C62D}" dt="2025-07-16T04:20:22.588" v="246" actId="33524"/>
        <pc:sldMkLst>
          <pc:docMk/>
          <pc:sldMk cId="2424370943" sldId="324"/>
        </pc:sldMkLst>
        <pc:spChg chg="mod">
          <ac:chgData name="Amir Faizal Ali" userId="7efd12ee75e6e21b" providerId="LiveId" clId="{1AE030B8-5371-471F-BC8D-333E1896C62D}" dt="2025-07-16T04:20:22.588" v="246" actId="33524"/>
          <ac:spMkLst>
            <pc:docMk/>
            <pc:sldMk cId="2424370943" sldId="324"/>
            <ac:spMk id="12" creationId="{00000000-0000-0000-0000-000000000000}"/>
          </ac:spMkLst>
        </pc:spChg>
      </pc:sldChg>
    </pc:docChg>
  </pc:docChgLst>
  <pc:docChgLst>
    <pc:chgData name="amir.sumace@outlook.com" userId="7efd12ee75e6e21b" providerId="LiveId" clId="{B63B8784-F022-49DF-9E1D-BF112AD580F2}"/>
    <pc:docChg chg="custSel addSld modSld sldOrd">
      <pc:chgData name="amir.sumace@outlook.com" userId="7efd12ee75e6e21b" providerId="LiveId" clId="{B63B8784-F022-49DF-9E1D-BF112AD580F2}" dt="2024-09-18T10:23:45.044" v="111" actId="1035"/>
      <pc:docMkLst>
        <pc:docMk/>
      </pc:docMkLst>
      <pc:sldChg chg="modSp mod">
        <pc:chgData name="amir.sumace@outlook.com" userId="7efd12ee75e6e21b" providerId="LiveId" clId="{B63B8784-F022-49DF-9E1D-BF112AD580F2}" dt="2024-09-18T10:23:45.044" v="111" actId="1035"/>
        <pc:sldMkLst>
          <pc:docMk/>
          <pc:sldMk cId="1324028662" sldId="256"/>
        </pc:sldMkLst>
      </pc:sldChg>
      <pc:sldChg chg="addSp delSp modSp mod ord">
        <pc:chgData name="amir.sumace@outlook.com" userId="7efd12ee75e6e21b" providerId="LiveId" clId="{B63B8784-F022-49DF-9E1D-BF112AD580F2}" dt="2024-09-18T08:45:14.399" v="99" actId="1076"/>
        <pc:sldMkLst>
          <pc:docMk/>
          <pc:sldMk cId="242015797" sldId="306"/>
        </pc:sldMkLst>
      </pc:sldChg>
      <pc:sldChg chg="add">
        <pc:chgData name="amir.sumace@outlook.com" userId="7efd12ee75e6e21b" providerId="LiveId" clId="{B63B8784-F022-49DF-9E1D-BF112AD580F2}" dt="2024-09-18T04:18:10.383" v="0" actId="2890"/>
        <pc:sldMkLst>
          <pc:docMk/>
          <pc:sldMk cId="1126154613" sldId="3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58788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3"/>
            <a:ext cx="2971799" cy="458788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E9C0CE25-F50F-4897-927C-CAB086E48008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5215"/>
            <a:ext cx="2971799" cy="458787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685215"/>
            <a:ext cx="2971799" cy="458787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216A15CA-B9E1-40B3-B05F-2226011507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959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58788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3"/>
            <a:ext cx="2971799" cy="458788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8B3049D8-12C2-4509-B024-57670FC09BE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2" y="4400550"/>
            <a:ext cx="5486400" cy="3600450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215"/>
            <a:ext cx="2971799" cy="458787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5"/>
            <a:ext cx="2971799" cy="458787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152B14FD-7673-47FC-BE95-CC9BE9DC7BA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101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1544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0884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140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4509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7895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1844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553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3089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8964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6522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806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9893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7712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31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355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602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456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985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605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558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25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879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4FD-7673-47FC-BE95-CC9BE9DC7BAC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28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655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525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678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196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671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053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881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800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333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30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198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D2B0-CDDC-4DBE-A9EA-C736286BBFDF}" type="datetimeFigureOut">
              <a:rPr lang="en-MY" smtClean="0"/>
              <a:t>5/8/2025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DD3EE-A871-4820-B28F-A9278A8FA7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698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PNG"/><Relationship Id="rId7" Type="http://schemas.openxmlformats.org/officeDocument/2006/relationships/image" Target="../media/image8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RF and the Impact of Mercury in the Oil and Gas Industr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039">
            <a:off x="-509789" y="2264431"/>
            <a:ext cx="14134313" cy="43120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365641" y="256692"/>
            <a:ext cx="7818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SumACE Industrial Supplies Sdn Bhd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(1456865-M)</a:t>
            </a:r>
          </a:p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SumACE Southern Supplies Sdn Bhd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(1459771-X)</a:t>
            </a:r>
            <a:endParaRPr lang="en-MY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836" y="1334583"/>
            <a:ext cx="56913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KL Office: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No. 55-2,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Jalan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Mahkota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Residence 1,</a:t>
            </a:r>
          </a:p>
          <a:p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Mahkota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Residence, Bandar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Mahkota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Cheras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43200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Cheras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Selangor.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JB Office: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No. 116-02, Jalan Sierra Perdana 4/1,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Taman Sierra Perdana, 81750 Masai, Johor.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Paka Office &amp; Warehouse: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Lot 10040 (PT 11608), Taman Industri Paka,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23100 Paka, Dungun, Terengganu.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40" y="253037"/>
            <a:ext cx="1086361" cy="10148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75859" y="5659086"/>
            <a:ext cx="5691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Tel: +603-9011 6813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Office H/P: +6012-569 3193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Email: sales@sumace.com.my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Website: www.sumace.com.my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2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65313" y="65314"/>
            <a:ext cx="12045821" cy="672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We have the experience in delivery of complex valve package along with support services that will enable safe, reliable and cost-effective solution. We are able to provide after-sales services for our client including, but not limited to SAT, FET, &amp; minor repair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Valve Full Servicing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Hydrotest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SAT &amp; FAT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BE0BE3-5F43-05CD-DC95-B6761438B328}"/>
              </a:ext>
            </a:extLst>
          </p:cNvPr>
          <p:cNvSpPr/>
          <p:nvPr/>
        </p:nvSpPr>
        <p:spPr>
          <a:xfrm>
            <a:off x="65314" y="65313"/>
            <a:ext cx="12045821" cy="67180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9DD9B8D6-47DB-3B22-DAE7-A99C2DF8A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811763" y="2135830"/>
            <a:ext cx="3288628" cy="328862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Picture Placeholder 20">
            <a:extLst>
              <a:ext uri="{FF2B5EF4-FFF2-40B4-BE49-F238E27FC236}">
                <a16:creationId xmlns:a16="http://schemas.microsoft.com/office/drawing/2014/main" id="{E1210015-FE46-EA0C-5109-D16D77A487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0" r="14810"/>
          <a:stretch/>
        </p:blipFill>
        <p:spPr>
          <a:xfrm rot="5400000">
            <a:off x="8031371" y="2117609"/>
            <a:ext cx="3288628" cy="328862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1" name="Picture Placeholder 18">
            <a:extLst>
              <a:ext uri="{FF2B5EF4-FFF2-40B4-BE49-F238E27FC236}">
                <a16:creationId xmlns:a16="http://schemas.microsoft.com/office/drawing/2014/main" id="{EBDA6D90-F54A-8188-03A2-511C1240C0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t="2090" r="16531" b="1910"/>
          <a:stretch/>
        </p:blipFill>
        <p:spPr>
          <a:xfrm>
            <a:off x="4418457" y="2117609"/>
            <a:ext cx="3288628" cy="328862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2437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65313" y="65314"/>
            <a:ext cx="12045821" cy="672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Mild Steel Pressure Gauge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Case Diameter: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2-1/2”, 4”, 6”   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Body Material: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Stainless Steel &amp; Mild Steel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Application: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Pressure / Vacuum / Compound 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Rototherm Mild Steel Case Boiler Gauge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Case Diameter: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2-1/2”, 4”, 6”   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Body Material: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Stainless Steel &amp; Mild Steel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Application: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Pressure / Vacuum / Compound 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Rototherm Mild Steel Case Boiler Gauge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Chat Size: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9” 9”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Mounting: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Wall / Panel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# Chat Drive: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Mechanical / Electrical / Battery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FE37F-2D5A-D82C-289F-BF4D959DD127}"/>
              </a:ext>
            </a:extLst>
          </p:cNvPr>
          <p:cNvSpPr txBox="1"/>
          <p:nvPr/>
        </p:nvSpPr>
        <p:spPr>
          <a:xfrm>
            <a:off x="4494032" y="5088533"/>
            <a:ext cx="40206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Element Material: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3/8” / 1/2” Male BSPT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Process Connection: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Phosphor Bronze / Stainless Steel</a:t>
            </a:r>
          </a:p>
          <a:p>
            <a:endParaRPr lang="en-MY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D78BF7-68E1-7476-71A3-945CA97199C5}"/>
              </a:ext>
            </a:extLst>
          </p:cNvPr>
          <p:cNvSpPr/>
          <p:nvPr/>
        </p:nvSpPr>
        <p:spPr>
          <a:xfrm>
            <a:off x="8585200" y="333721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F80D0-BE84-36C6-72DF-2344BEDFA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83" y="418689"/>
            <a:ext cx="2127882" cy="18258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A87F8-33C9-8619-5BAA-99813CC56148}"/>
              </a:ext>
            </a:extLst>
          </p:cNvPr>
          <p:cNvSpPr/>
          <p:nvPr/>
        </p:nvSpPr>
        <p:spPr>
          <a:xfrm>
            <a:off x="8585199" y="4595563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EA4A4-AC41-C583-A8F5-8E61BBE9C2E0}"/>
              </a:ext>
            </a:extLst>
          </p:cNvPr>
          <p:cNvSpPr/>
          <p:nvPr/>
        </p:nvSpPr>
        <p:spPr>
          <a:xfrm>
            <a:off x="8585200" y="2464642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F812A-CBE7-C002-19F0-571BA39AF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590" y="2571684"/>
            <a:ext cx="1767265" cy="1768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36C6F-7C01-0A20-44E9-1988F0B4F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590" y="4660168"/>
            <a:ext cx="1767265" cy="177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65313" y="65314"/>
            <a:ext cx="12045821" cy="672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CALGAZ Calibration Can 6D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Contents: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103 Liters   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Service Pressure: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69 Bar (1000 psig) 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CALGAZ Calibration Can 6DM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Contents: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58 Liters   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Service Pressure: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69 Bar (1000 psig)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Ayvaz Steam Trap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Size: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1/2” – 1”  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Design: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Thermostatic Steam Trap &amp; Thermodynamic Steam Trap  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Body Material: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A105, Forged Carbon Steel, &amp; A105 Stainless Steel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Working Pressure: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Up to 32 Bar &amp; Up to 40 Bar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End Connection: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Screwed End BSPT     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D78BF7-68E1-7476-71A3-945CA97199C5}"/>
              </a:ext>
            </a:extLst>
          </p:cNvPr>
          <p:cNvSpPr/>
          <p:nvPr/>
        </p:nvSpPr>
        <p:spPr>
          <a:xfrm>
            <a:off x="8585200" y="333721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1A87F8-33C9-8619-5BAA-99813CC56148}"/>
              </a:ext>
            </a:extLst>
          </p:cNvPr>
          <p:cNvSpPr/>
          <p:nvPr/>
        </p:nvSpPr>
        <p:spPr>
          <a:xfrm>
            <a:off x="8585199" y="4595563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EA4A4-AC41-C583-A8F5-8E61BBE9C2E0}"/>
              </a:ext>
            </a:extLst>
          </p:cNvPr>
          <p:cNvSpPr/>
          <p:nvPr/>
        </p:nvSpPr>
        <p:spPr>
          <a:xfrm>
            <a:off x="8585200" y="2464642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3CBDE-087C-E89E-9DD0-426EEF82807A}"/>
              </a:ext>
            </a:extLst>
          </p:cNvPr>
          <p:cNvSpPr txBox="1"/>
          <p:nvPr/>
        </p:nvSpPr>
        <p:spPr>
          <a:xfrm>
            <a:off x="3358812" y="864521"/>
            <a:ext cx="40206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Non-Refillable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Dimension: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352mm x 83mm </a:t>
            </a:r>
          </a:p>
          <a:p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DD94E-0D55-B875-0144-844908A56CCE}"/>
              </a:ext>
            </a:extLst>
          </p:cNvPr>
          <p:cNvSpPr txBox="1"/>
          <p:nvPr/>
        </p:nvSpPr>
        <p:spPr>
          <a:xfrm>
            <a:off x="3358813" y="2473973"/>
            <a:ext cx="402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Non-Refillable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Dimension: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83mm x 204mm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0E080-D94E-3D63-400F-034D6BAC1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184" y="409202"/>
            <a:ext cx="598074" cy="1798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07F770-6138-5734-FECB-EAF8D05CC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353" y="2500171"/>
            <a:ext cx="761737" cy="18576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5DAD8B-0FD8-47CB-058E-52F16AE55016}"/>
              </a:ext>
            </a:extLst>
          </p:cNvPr>
          <p:cNvSpPr/>
          <p:nvPr/>
        </p:nvSpPr>
        <p:spPr>
          <a:xfrm>
            <a:off x="5947746" y="4595563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A135B9-F281-F7F6-032F-77EE9FBC4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975" y="4672289"/>
            <a:ext cx="2215590" cy="17963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5E6351-3F95-BD2E-89CC-E14CD86B1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195" y="4665692"/>
            <a:ext cx="1642051" cy="18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5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65313" y="65314"/>
            <a:ext cx="12045821" cy="672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Gas Detector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Gas Detector, Flame Detector, Hydrocarbon Gas Detector, Portable Multi Gas Detector, Combustible Gas Detector, Smoke Detector, &amp; ETC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Gastron, Apollo, Siemens,  G-Finder Multi, Rosemount, Hochiki, Notifier, Vesda, &amp; ETC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Wagi Y Type Strainer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Size: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1/2” – 2”   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Body Material: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Cast Iron / F316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Rating: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PN16 / 600#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Perforated Mesh: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60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1A87F8-33C9-8619-5BAA-99813CC56148}"/>
              </a:ext>
            </a:extLst>
          </p:cNvPr>
          <p:cNvSpPr/>
          <p:nvPr/>
        </p:nvSpPr>
        <p:spPr>
          <a:xfrm>
            <a:off x="8585199" y="4688873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5E6351-3F95-BD2E-89CC-E14CD86B1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195" y="4759002"/>
            <a:ext cx="1642051" cy="181977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48EA5C9-20D5-AF0B-841F-4F0C76DFD43A}"/>
              </a:ext>
            </a:extLst>
          </p:cNvPr>
          <p:cNvSpPr/>
          <p:nvPr/>
        </p:nvSpPr>
        <p:spPr>
          <a:xfrm>
            <a:off x="7264910" y="2183555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40787A-3036-A4F0-5996-68322586AB87}"/>
              </a:ext>
            </a:extLst>
          </p:cNvPr>
          <p:cNvSpPr/>
          <p:nvPr/>
        </p:nvSpPr>
        <p:spPr>
          <a:xfrm>
            <a:off x="867574" y="2174017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6A149E-A3F4-9E88-E97F-1077C7C97A73}"/>
              </a:ext>
            </a:extLst>
          </p:cNvPr>
          <p:cNvSpPr/>
          <p:nvPr/>
        </p:nvSpPr>
        <p:spPr>
          <a:xfrm>
            <a:off x="3005185" y="2174017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3C2D87-0036-FE93-4AAC-B411021A5DE1}"/>
              </a:ext>
            </a:extLst>
          </p:cNvPr>
          <p:cNvSpPr/>
          <p:nvPr/>
        </p:nvSpPr>
        <p:spPr>
          <a:xfrm>
            <a:off x="5103626" y="2183555"/>
            <a:ext cx="1979446" cy="16126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66B419-2D30-DD46-9745-D086020E1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62" y="2306588"/>
            <a:ext cx="979184" cy="14174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DAFA43-EDDA-04C2-6252-496FAE368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495" y="2270244"/>
            <a:ext cx="1234301" cy="14297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F85E58-335B-C60A-1795-E86F692AE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558" y="2246258"/>
            <a:ext cx="790056" cy="1477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92E043-74D2-7125-4CC3-7330B3A87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005" y="2254002"/>
            <a:ext cx="1174214" cy="147000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243BA2B-8B91-F006-0D3E-18A7E28291CF}"/>
              </a:ext>
            </a:extLst>
          </p:cNvPr>
          <p:cNvSpPr/>
          <p:nvPr/>
        </p:nvSpPr>
        <p:spPr>
          <a:xfrm>
            <a:off x="9375667" y="2195626"/>
            <a:ext cx="1928919" cy="161016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6F4F7A3-B4D2-E116-F307-EFE1D38394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1927" y="2262442"/>
            <a:ext cx="667055" cy="147775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13A4259-1B6B-7B35-9542-4E39E83DDFF6}"/>
              </a:ext>
            </a:extLst>
          </p:cNvPr>
          <p:cNvSpPr txBox="1"/>
          <p:nvPr/>
        </p:nvSpPr>
        <p:spPr>
          <a:xfrm>
            <a:off x="3156133" y="4666665"/>
            <a:ext cx="402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End Connection: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Screwed End BSPT</a:t>
            </a:r>
          </a:p>
        </p:txBody>
      </p:sp>
    </p:spTree>
    <p:extLst>
      <p:ext uri="{BB962C8B-B14F-4D97-AF65-F5344CB8AC3E}">
        <p14:creationId xmlns:p14="http://schemas.microsoft.com/office/powerpoint/2010/main" val="14943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65313" y="65314"/>
            <a:ext cx="12045821" cy="672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Air Conditioning Chillers &amp; Products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Air Handling Units, Split and Packaged Type, Air Conditioners, VRF Air Conditioners, Associated Products, Absorption Chillers, Centrifugal Chillers, Calmac Ice Banks Rotary Screw Chillers, &amp; Brine Chillers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Smartech, Hitachi, LG, &amp; ETC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7CE2A2-BCAA-5463-D58A-116ECFD12F54}"/>
              </a:ext>
            </a:extLst>
          </p:cNvPr>
          <p:cNvSpPr/>
          <p:nvPr/>
        </p:nvSpPr>
        <p:spPr>
          <a:xfrm>
            <a:off x="687834" y="2302351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F0072-A10E-F9A7-3012-77BF104356EE}"/>
              </a:ext>
            </a:extLst>
          </p:cNvPr>
          <p:cNvSpPr/>
          <p:nvPr/>
        </p:nvSpPr>
        <p:spPr>
          <a:xfrm>
            <a:off x="662220" y="4254228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F58A5C-33EE-B1D4-7220-7A600AD7FD2D}"/>
              </a:ext>
            </a:extLst>
          </p:cNvPr>
          <p:cNvSpPr/>
          <p:nvPr/>
        </p:nvSpPr>
        <p:spPr>
          <a:xfrm>
            <a:off x="2874280" y="4254229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E058C-DF8C-0DC6-16F4-4D8E876BFBB3}"/>
              </a:ext>
            </a:extLst>
          </p:cNvPr>
          <p:cNvSpPr/>
          <p:nvPr/>
        </p:nvSpPr>
        <p:spPr>
          <a:xfrm>
            <a:off x="2874280" y="2302351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2C83E2-49D2-B77A-ACD9-6C5B91DF238D}"/>
              </a:ext>
            </a:extLst>
          </p:cNvPr>
          <p:cNvSpPr/>
          <p:nvPr/>
        </p:nvSpPr>
        <p:spPr>
          <a:xfrm>
            <a:off x="5086340" y="2302351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C65FBD-10FE-D9CD-8D1C-23519E9CFF82}"/>
              </a:ext>
            </a:extLst>
          </p:cNvPr>
          <p:cNvSpPr/>
          <p:nvPr/>
        </p:nvSpPr>
        <p:spPr>
          <a:xfrm>
            <a:off x="5086340" y="4254229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8B29D-74EA-5239-E7B5-32282AF9EC61}"/>
              </a:ext>
            </a:extLst>
          </p:cNvPr>
          <p:cNvSpPr/>
          <p:nvPr/>
        </p:nvSpPr>
        <p:spPr>
          <a:xfrm>
            <a:off x="7298400" y="2302351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3CC0E-F0FB-FA87-24FE-546BA747EB3A}"/>
              </a:ext>
            </a:extLst>
          </p:cNvPr>
          <p:cNvSpPr/>
          <p:nvPr/>
        </p:nvSpPr>
        <p:spPr>
          <a:xfrm>
            <a:off x="9510459" y="4254229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075F6C-A4F5-E58B-CB08-D30CF7893A10}"/>
              </a:ext>
            </a:extLst>
          </p:cNvPr>
          <p:cNvSpPr/>
          <p:nvPr/>
        </p:nvSpPr>
        <p:spPr>
          <a:xfrm>
            <a:off x="9510460" y="2308516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C1C25F-1766-8F5A-10B1-B2D3EA889656}"/>
              </a:ext>
            </a:extLst>
          </p:cNvPr>
          <p:cNvSpPr/>
          <p:nvPr/>
        </p:nvSpPr>
        <p:spPr>
          <a:xfrm>
            <a:off x="7298399" y="4254229"/>
            <a:ext cx="1928919" cy="16222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75DA6F-E692-B575-DCDC-A8BC07C78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73" y="2385268"/>
            <a:ext cx="1602039" cy="14563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A7E7A6-BC72-01FA-E00E-378766AC7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565" y="2367321"/>
            <a:ext cx="1682348" cy="14922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DA2777-EDB0-537E-6224-2725C2DAD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309" y="2391057"/>
            <a:ext cx="1764979" cy="14448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113C7F-DD54-7A41-FEA3-2FAE64B11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455" y="2418961"/>
            <a:ext cx="1789098" cy="14076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785DF0-1D16-A021-0E17-308EBCD19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835" y="2367321"/>
            <a:ext cx="1690657" cy="14499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87EC103-0767-A0A6-A348-C647DE05C0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556" y="4392629"/>
            <a:ext cx="1661471" cy="13454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762B61-7C7A-039B-6A78-AFBB610D43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565" y="4392629"/>
            <a:ext cx="1616750" cy="13511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24A78C-249D-878B-6D9D-94EF3CA76B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8308" y="4406696"/>
            <a:ext cx="1764979" cy="13454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6A248D-6C43-C2CD-45DE-E097EB9833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1787" y="4387033"/>
            <a:ext cx="1789096" cy="13650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94E908-666E-BEA7-6107-B18304C25A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4503" y="4358073"/>
            <a:ext cx="1690657" cy="14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9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5F352B-69FE-9018-9A72-DAD7051D20C8}"/>
              </a:ext>
            </a:extLst>
          </p:cNvPr>
          <p:cNvSpPr/>
          <p:nvPr/>
        </p:nvSpPr>
        <p:spPr>
          <a:xfrm>
            <a:off x="65315" y="83977"/>
            <a:ext cx="12055150" cy="2396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Gaskets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Rubber Sheet, Vegetable Fiber Sheet, Graphite, Synthetic, Aramid Fiber,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Carbon Fiber, Nickel Foil/ Graphite, Handhole/ Manhole/ Type R, IOR, IR,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OR, Double Jacketed, &amp; ETC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Flexitallic, Moorside (US), Klinger, Chesterton (Europe),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Tombo (Japan), &amp; Teadit (Austira)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64B857-601C-C1DD-D591-A2A928F047C3}"/>
              </a:ext>
            </a:extLst>
          </p:cNvPr>
          <p:cNvSpPr/>
          <p:nvPr/>
        </p:nvSpPr>
        <p:spPr>
          <a:xfrm>
            <a:off x="65315" y="2537921"/>
            <a:ext cx="12055149" cy="1912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Studbolts &amp; Nuts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Hexagon, Structural Hex Bolts &amp; Nuts, U-Bolts, Eye Bolts, Long Nuts,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Cap Screw, &amp; ETC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Material Grade: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ASTM 193, A194, A320, Stainless Steel, Duplex, &amp; Special Grade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5CF9F-E3AF-97F9-2D0B-B6C864AFC3F6}"/>
              </a:ext>
            </a:extLst>
          </p:cNvPr>
          <p:cNvSpPr/>
          <p:nvPr/>
        </p:nvSpPr>
        <p:spPr>
          <a:xfrm>
            <a:off x="8576860" y="2648433"/>
            <a:ext cx="2546147" cy="169420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F51DF-CC85-2D2D-8D6A-7D11F747C614}"/>
              </a:ext>
            </a:extLst>
          </p:cNvPr>
          <p:cNvSpPr/>
          <p:nvPr/>
        </p:nvSpPr>
        <p:spPr>
          <a:xfrm>
            <a:off x="8579967" y="272238"/>
            <a:ext cx="2546147" cy="202512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 descr="Custom Metal and Metallic Gaskets | Seal &amp; Design, Inc">
            <a:extLst>
              <a:ext uri="{FF2B5EF4-FFF2-40B4-BE49-F238E27FC236}">
                <a16:creationId xmlns:a16="http://schemas.microsoft.com/office/drawing/2014/main" id="{E752A498-CCC9-C91F-9690-51DE43F8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549" y="410234"/>
            <a:ext cx="2136765" cy="18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250915-5735-D170-C7F5-5BC532513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110" y="2742488"/>
            <a:ext cx="2287641" cy="153683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F6B69E-5547-B2A2-00A3-26B6B395C910}"/>
              </a:ext>
            </a:extLst>
          </p:cNvPr>
          <p:cNvSpPr/>
          <p:nvPr/>
        </p:nvSpPr>
        <p:spPr>
          <a:xfrm>
            <a:off x="68423" y="4509793"/>
            <a:ext cx="12055150" cy="2273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Structural Steel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Plate, Round Bar, Angel Bar, C-Channel, Beam, Column, &amp; ETC.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Material: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Carbon Steel, Mild Steel, &amp; Stainless Steel.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Jikang (MY), NipponSumitomo, Dongkuk, Siam Yamato, Krakatu Posco, &amp; ETC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6D42C5-5528-594F-B3D3-E5C28FA8FED1}"/>
              </a:ext>
            </a:extLst>
          </p:cNvPr>
          <p:cNvSpPr/>
          <p:nvPr/>
        </p:nvSpPr>
        <p:spPr>
          <a:xfrm>
            <a:off x="8583075" y="4698053"/>
            <a:ext cx="2546147" cy="202512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DC821D0-D6F2-92A2-4A38-28C417A0D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6554" y="4808822"/>
            <a:ext cx="2406752" cy="18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8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5F352B-69FE-9018-9A72-DAD7051D20C8}"/>
              </a:ext>
            </a:extLst>
          </p:cNvPr>
          <p:cNvSpPr/>
          <p:nvPr/>
        </p:nvSpPr>
        <p:spPr>
          <a:xfrm>
            <a:off x="65315" y="83977"/>
            <a:ext cx="12055150" cy="23549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Electrical Product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Cable, Cable Glands, Cable Trunking, Lighting Fixtures, Power Supply,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Battery, Fuse, Module, &amp; ETC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Explosion Proof Electrical Parts, Components, &amp; Accessories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Draka, Southern, Mastertec, Hi-E, CMP, Hawke, Capri, Cabtex, Ortac,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Osram, MSA, &amp; Siemens</a:t>
            </a: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64B857-601C-C1DD-D591-A2A928F047C3}"/>
              </a:ext>
            </a:extLst>
          </p:cNvPr>
          <p:cNvSpPr/>
          <p:nvPr/>
        </p:nvSpPr>
        <p:spPr>
          <a:xfrm>
            <a:off x="65315" y="2500597"/>
            <a:ext cx="12055149" cy="2107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Hardware &amp; Consumables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Paint Marker, Spray Paint, Elec Tape, Measuring Tape, Masking Tape, Cutter, Screwdriver,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Padlocks, Thinner, Lubricent, Snoop Liquid Leak Detector, Handle Brush, Chain, Canvas,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Grinder, Regulator, Ladder, Hammer, Scraper, Safety Cone, &amp; ETC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Nippon, 3M, Total, Tiger, M-Safe, Swagelok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5CF9F-E3AF-97F9-2D0B-B6C864AFC3F6}"/>
              </a:ext>
            </a:extLst>
          </p:cNvPr>
          <p:cNvSpPr/>
          <p:nvPr/>
        </p:nvSpPr>
        <p:spPr>
          <a:xfrm>
            <a:off x="8576860" y="2573784"/>
            <a:ext cx="2546147" cy="19550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F51DF-CC85-2D2D-8D6A-7D11F747C614}"/>
              </a:ext>
            </a:extLst>
          </p:cNvPr>
          <p:cNvSpPr/>
          <p:nvPr/>
        </p:nvSpPr>
        <p:spPr>
          <a:xfrm>
            <a:off x="8579967" y="253576"/>
            <a:ext cx="2546147" cy="202512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F6B69E-5547-B2A2-00A3-26B6B395C910}"/>
              </a:ext>
            </a:extLst>
          </p:cNvPr>
          <p:cNvSpPr/>
          <p:nvPr/>
        </p:nvSpPr>
        <p:spPr>
          <a:xfrm>
            <a:off x="68423" y="4683962"/>
            <a:ext cx="12055150" cy="2107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PPE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Ear Plug, Ear Muff, Eyewear, Gloves, Coverall, Safety Helmet, Safety Vast, Safety Belt,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Safety Shoe, Multi Gus, Respirator, Headlamp, Flashlight, &amp; ETC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3M, MaxiFlex, MaxiCut, MaxiDry, MaxiChem, Tanizawa, Milwaukee, Safety Guard,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Nomex, Colex, Uvex, MSA, Houston, Pelican, &amp; M-Safe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6D42C5-5528-594F-B3D3-E5C28FA8FED1}"/>
              </a:ext>
            </a:extLst>
          </p:cNvPr>
          <p:cNvSpPr/>
          <p:nvPr/>
        </p:nvSpPr>
        <p:spPr>
          <a:xfrm>
            <a:off x="8576860" y="4850454"/>
            <a:ext cx="2546147" cy="17872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F27DE-0BD9-F1E8-226D-A75B0C934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438" y="312682"/>
            <a:ext cx="1804990" cy="941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EE04A-3107-A4EF-5E59-8A76C6341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356" y="1266675"/>
            <a:ext cx="1743153" cy="957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1038F0-75A8-22F4-5FD7-88CD19464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877" y="2661517"/>
            <a:ext cx="1878109" cy="1771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FAEEB6-6D07-EA2F-B849-2C5F56672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369" y="4938057"/>
            <a:ext cx="2077785" cy="16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5F352B-69FE-9018-9A72-DAD7051D20C8}"/>
              </a:ext>
            </a:extLst>
          </p:cNvPr>
          <p:cNvSpPr/>
          <p:nvPr/>
        </p:nvSpPr>
        <p:spPr>
          <a:xfrm>
            <a:off x="65315" y="83977"/>
            <a:ext cx="12055150" cy="1805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Bearing &amp; Housing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Product Types: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Bearing, Housing, Bearing Units, Withdrawal Sleeves, Adaptor Sleeves,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Hydraulic Nut, &amp; Slewing Rings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SKF, Asahi, Timken, NIS, Aurora, Morse, Rexnord, &amp; ETC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64B857-601C-C1DD-D591-A2A928F047C3}"/>
              </a:ext>
            </a:extLst>
          </p:cNvPr>
          <p:cNvSpPr/>
          <p:nvPr/>
        </p:nvSpPr>
        <p:spPr>
          <a:xfrm>
            <a:off x="65315" y="1927977"/>
            <a:ext cx="12055149" cy="20482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Belts &amp; Pulleys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Product Types: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V-Belts/ Kraftband, Rubber and Polyurethane Timing Belt, Special Pulley/ Taper Lock Bush,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Custom Polyurethane Timing Belt – backings/ coatings/ attachments, </a:t>
            </a:r>
            <a:r>
              <a:rPr lang="en-MY" sz="1600" dirty="0">
                <a:solidFill>
                  <a:schemeClr val="accent1">
                    <a:lumMod val="75000"/>
                  </a:schemeClr>
                </a:solidFill>
              </a:rPr>
              <a:t>Ribbed Belt,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MY" sz="1600" dirty="0">
                <a:solidFill>
                  <a:schemeClr val="accent1">
                    <a:lumMod val="75000"/>
                  </a:schemeClr>
                </a:solidFill>
              </a:rPr>
              <a:t>Automotive Ribbed Belt, Fan Belt, &amp; Timing Belt and Kit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SKF, Optibelt, Martin, Fenner Drives, Eagle, &amp; Fleco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5CF9F-E3AF-97F9-2D0B-B6C864AFC3F6}"/>
              </a:ext>
            </a:extLst>
          </p:cNvPr>
          <p:cNvSpPr/>
          <p:nvPr/>
        </p:nvSpPr>
        <p:spPr>
          <a:xfrm>
            <a:off x="8576860" y="2013948"/>
            <a:ext cx="2546147" cy="189558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F51DF-CC85-2D2D-8D6A-7D11F747C614}"/>
              </a:ext>
            </a:extLst>
          </p:cNvPr>
          <p:cNvSpPr/>
          <p:nvPr/>
        </p:nvSpPr>
        <p:spPr>
          <a:xfrm>
            <a:off x="8579967" y="206921"/>
            <a:ext cx="2546147" cy="15658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F6B69E-5547-B2A2-00A3-26B6B395C910}"/>
              </a:ext>
            </a:extLst>
          </p:cNvPr>
          <p:cNvSpPr/>
          <p:nvPr/>
        </p:nvSpPr>
        <p:spPr>
          <a:xfrm>
            <a:off x="68423" y="4030822"/>
            <a:ext cx="12055150" cy="2743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Chains and Sprockets, &amp; Couplings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Product Types: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Drive Chain, Heavy Duty Drive Chain, </a:t>
            </a:r>
            <a:r>
              <a:rPr lang="en-MY" sz="1600" dirty="0">
                <a:solidFill>
                  <a:schemeClr val="accent1">
                    <a:lumMod val="75000"/>
                  </a:schemeClr>
                </a:solidFill>
              </a:rPr>
              <a:t>Conveyor Chain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MY" sz="1600" dirty="0">
                <a:solidFill>
                  <a:schemeClr val="accent1">
                    <a:lumMod val="75000"/>
                  </a:schemeClr>
                </a:solidFill>
              </a:rPr>
              <a:t>Construction Chain,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MY" sz="1600" dirty="0">
                <a:solidFill>
                  <a:schemeClr val="accent1">
                    <a:lumMod val="75000"/>
                  </a:schemeClr>
                </a:solidFill>
              </a:rPr>
              <a:t>Top Chain, Sprockets, &amp; Chain Accessories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Gear Coupling, Grid Coupling, </a:t>
            </a:r>
            <a:r>
              <a:rPr lang="en-MY" sz="1600" dirty="0">
                <a:solidFill>
                  <a:schemeClr val="accent1">
                    <a:lumMod val="75000"/>
                  </a:schemeClr>
                </a:solidFill>
              </a:rPr>
              <a:t>Elastomeric Coupling, Disc Coupling, Fluid Coupling, </a:t>
            </a:r>
          </a:p>
          <a:p>
            <a:pPr lvl="1"/>
            <a:r>
              <a:rPr lang="en-MY" sz="1600" dirty="0">
                <a:solidFill>
                  <a:schemeClr val="accent1">
                    <a:lumMod val="75000"/>
                  </a:schemeClr>
                </a:solidFill>
              </a:rPr>
              <a:t>       Composite Coupling, &amp; Long Term Grease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SFK, NIS, Rexnord, Diamond, Drives, Tollok, Intralok, B-Loc, &amp; ETC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SFK, Lovejoy, NIS, Falk, Kop-Flex, Martin, Rexnord, &amp; Thomas</a:t>
            </a: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6D42C5-5528-594F-B3D3-E5C28FA8FED1}"/>
              </a:ext>
            </a:extLst>
          </p:cNvPr>
          <p:cNvSpPr/>
          <p:nvPr/>
        </p:nvSpPr>
        <p:spPr>
          <a:xfrm>
            <a:off x="8576860" y="4122665"/>
            <a:ext cx="2546147" cy="252841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F6C83-4D8F-E404-1175-2066291BA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339" y="261897"/>
            <a:ext cx="1881843" cy="144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296CF2-3C6A-CED2-125C-4AB050178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577" y="2196835"/>
            <a:ext cx="2424712" cy="1510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92E3A-F0B8-7606-27A5-07ED218C3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596" y="4187118"/>
            <a:ext cx="1632674" cy="11778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07F688-696A-BED0-43D2-BD7854CA5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3668" y="5254567"/>
            <a:ext cx="1771181" cy="134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8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28" y="179830"/>
            <a:ext cx="117199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/>
              </a:rPr>
              <a:t>Petronas License (Smart GEP, SUS Portal, &amp; Dropee)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EA575-CFAF-649A-B95E-ABCF045C840D}"/>
              </a:ext>
            </a:extLst>
          </p:cNvPr>
          <p:cNvSpPr/>
          <p:nvPr/>
        </p:nvSpPr>
        <p:spPr>
          <a:xfrm>
            <a:off x="119742" y="810773"/>
            <a:ext cx="11930743" cy="58673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00" t="6363" r="1950" b="-303"/>
          <a:stretch/>
        </p:blipFill>
        <p:spPr>
          <a:xfrm>
            <a:off x="2154115" y="1019907"/>
            <a:ext cx="7851531" cy="54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28" y="179830"/>
            <a:ext cx="117199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/>
              </a:rPr>
              <a:t>Top 20 Petronas’s Order List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EA575-CFAF-649A-B95E-ABCF045C840D}"/>
              </a:ext>
            </a:extLst>
          </p:cNvPr>
          <p:cNvSpPr/>
          <p:nvPr/>
        </p:nvSpPr>
        <p:spPr>
          <a:xfrm>
            <a:off x="119742" y="810773"/>
            <a:ext cx="11930743" cy="58673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B56656-C014-6D33-133A-009071555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24" y="891053"/>
            <a:ext cx="11649977" cy="5706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1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/>
          <p:cNvSpPr/>
          <p:nvPr/>
        </p:nvSpPr>
        <p:spPr>
          <a:xfrm rot="5400000">
            <a:off x="1141909" y="-69345"/>
            <a:ext cx="2974381" cy="3603319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MY" dirty="0"/>
          </a:p>
        </p:txBody>
      </p:sp>
      <p:grpSp>
        <p:nvGrpSpPr>
          <p:cNvPr id="8" name="Group 7"/>
          <p:cNvGrpSpPr/>
          <p:nvPr/>
        </p:nvGrpSpPr>
        <p:grpSpPr>
          <a:xfrm>
            <a:off x="825927" y="1649583"/>
            <a:ext cx="3603315" cy="5080057"/>
            <a:chOff x="2018200" y="-174997"/>
            <a:chExt cx="5040316" cy="8621309"/>
          </a:xfrm>
        </p:grpSpPr>
        <p:sp>
          <p:nvSpPr>
            <p:cNvPr id="9" name="Rectangle 8"/>
            <p:cNvSpPr/>
            <p:nvPr/>
          </p:nvSpPr>
          <p:spPr>
            <a:xfrm>
              <a:off x="2018200" y="1363"/>
              <a:ext cx="5040316" cy="8444949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MY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29999" y="-174997"/>
              <a:ext cx="3186106" cy="2540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b="1" kern="1200" dirty="0">
                  <a:latin typeface="Corbel (Body)"/>
                </a:rPr>
                <a:t>Incorporated in 28 March 2022</a:t>
              </a:r>
            </a:p>
          </p:txBody>
        </p:sp>
      </p:grpSp>
      <p:sp>
        <p:nvSpPr>
          <p:cNvPr id="11" name="Partial Circle 10"/>
          <p:cNvSpPr/>
          <p:nvPr/>
        </p:nvSpPr>
        <p:spPr>
          <a:xfrm rot="5400000">
            <a:off x="943474" y="2403461"/>
            <a:ext cx="1641772" cy="1683813"/>
          </a:xfrm>
          <a:prstGeom prst="pie">
            <a:avLst>
              <a:gd name="adj1" fmla="val 5400000"/>
              <a:gd name="adj2" fmla="val 1626333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MY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5927" y="3231109"/>
            <a:ext cx="3603316" cy="3253023"/>
            <a:chOff x="1848586" y="1686767"/>
            <a:chExt cx="4065119" cy="1685406"/>
          </a:xfrm>
        </p:grpSpPr>
        <p:sp>
          <p:nvSpPr>
            <p:cNvPr id="13" name="Rectangle 12"/>
            <p:cNvSpPr/>
            <p:nvPr/>
          </p:nvSpPr>
          <p:spPr>
            <a:xfrm>
              <a:off x="1942365" y="1686767"/>
              <a:ext cx="3971340" cy="16854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1848586" y="1707553"/>
              <a:ext cx="3032664" cy="363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/>
                <a:t>Business Sectors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3121" y="3790771"/>
            <a:ext cx="3027240" cy="2369123"/>
            <a:chOff x="3271910" y="1686767"/>
            <a:chExt cx="2904569" cy="1685406"/>
          </a:xfrm>
        </p:grpSpPr>
        <p:sp>
          <p:nvSpPr>
            <p:cNvPr id="19" name="Rectangle 18"/>
            <p:cNvSpPr/>
            <p:nvPr/>
          </p:nvSpPr>
          <p:spPr>
            <a:xfrm>
              <a:off x="3843908" y="1686767"/>
              <a:ext cx="2069797" cy="168540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3271910" y="1709105"/>
              <a:ext cx="2904569" cy="1652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Oil and Gas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dirty="0"/>
                <a:t>Palm Oil Industry</a:t>
              </a:r>
              <a:endParaRPr lang="en-US" sz="20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Petrochemical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Engineering fabricators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Marine Shipbuilding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1" kern="1200" dirty="0"/>
                <a:t>Others related industries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6531449" y="533218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7073191" y="408400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/>
        </p:nvSpPr>
        <p:spPr>
          <a:xfrm>
            <a:off x="7993100" y="281549"/>
            <a:ext cx="239155" cy="2391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>
            <a:off x="7626649" y="614817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/>
        </p:nvSpPr>
        <p:spPr>
          <a:xfrm>
            <a:off x="9410672" y="248937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10364596" y="216786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/>
          <p:cNvSpPr/>
          <p:nvPr/>
        </p:nvSpPr>
        <p:spPr>
          <a:xfrm>
            <a:off x="9933553" y="517361"/>
            <a:ext cx="239155" cy="2391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/>
          <p:cNvSpPr/>
          <p:nvPr/>
        </p:nvSpPr>
        <p:spPr>
          <a:xfrm>
            <a:off x="10840120" y="614817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Oval 35"/>
          <p:cNvSpPr/>
          <p:nvPr/>
        </p:nvSpPr>
        <p:spPr>
          <a:xfrm>
            <a:off x="11717284" y="511608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Oval 36"/>
          <p:cNvSpPr/>
          <p:nvPr/>
        </p:nvSpPr>
        <p:spPr>
          <a:xfrm>
            <a:off x="8638223" y="375662"/>
            <a:ext cx="391344" cy="3913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6601552" y="737839"/>
            <a:ext cx="5191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 dirty="0"/>
              <a:t>Our Vision is to be the service partner of choice for all of our potential customers, and  become renowned as a forward-thinking, progressive organization, operating in line with the best interests of our clients and employees</a:t>
            </a:r>
            <a:r>
              <a:rPr lang="en-US" sz="20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5844" y="366671"/>
            <a:ext cx="2793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latin typeface="Imprint MT Shadow" panose="04020605060303030202" pitchFamily="82" charset="0"/>
              </a:rPr>
              <a:t>Vision</a:t>
            </a:r>
            <a:endParaRPr lang="en-US" sz="5400" b="1" dirty="0"/>
          </a:p>
        </p:txBody>
      </p:sp>
      <p:sp>
        <p:nvSpPr>
          <p:cNvPr id="38" name="Oval 37"/>
          <p:cNvSpPr/>
          <p:nvPr/>
        </p:nvSpPr>
        <p:spPr>
          <a:xfrm>
            <a:off x="11183532" y="332179"/>
            <a:ext cx="239155" cy="2391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Oval 38"/>
          <p:cNvSpPr/>
          <p:nvPr/>
        </p:nvSpPr>
        <p:spPr>
          <a:xfrm>
            <a:off x="5469619" y="3319921"/>
            <a:ext cx="4024511" cy="341239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100" dirty="0"/>
              <a:t>Our Mission is to be the most capable and reliable distributor of the products that we carry and be the first choice for our customers.</a:t>
            </a:r>
          </a:p>
          <a:p>
            <a:endParaRPr lang="en-MY" dirty="0"/>
          </a:p>
        </p:txBody>
      </p:sp>
      <p:sp>
        <p:nvSpPr>
          <p:cNvPr id="40" name="Oval 39"/>
          <p:cNvSpPr/>
          <p:nvPr/>
        </p:nvSpPr>
        <p:spPr>
          <a:xfrm>
            <a:off x="7937581" y="2847905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Oval 40"/>
          <p:cNvSpPr/>
          <p:nvPr/>
        </p:nvSpPr>
        <p:spPr>
          <a:xfrm>
            <a:off x="8589077" y="2722651"/>
            <a:ext cx="239155" cy="2391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9097743" y="2693448"/>
            <a:ext cx="347861" cy="34786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Oval 42"/>
          <p:cNvSpPr/>
          <p:nvPr/>
        </p:nvSpPr>
        <p:spPr>
          <a:xfrm>
            <a:off x="9768373" y="2988437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Oval 43"/>
          <p:cNvSpPr/>
          <p:nvPr/>
        </p:nvSpPr>
        <p:spPr>
          <a:xfrm>
            <a:off x="10148781" y="2700710"/>
            <a:ext cx="239155" cy="2391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Oval 44"/>
          <p:cNvSpPr/>
          <p:nvPr/>
        </p:nvSpPr>
        <p:spPr>
          <a:xfrm>
            <a:off x="11150921" y="3006675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Oval 45"/>
          <p:cNvSpPr/>
          <p:nvPr/>
        </p:nvSpPr>
        <p:spPr>
          <a:xfrm>
            <a:off x="10698235" y="2693939"/>
            <a:ext cx="347861" cy="34786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Oval 46"/>
          <p:cNvSpPr/>
          <p:nvPr/>
        </p:nvSpPr>
        <p:spPr>
          <a:xfrm>
            <a:off x="11396374" y="2431944"/>
            <a:ext cx="239155" cy="2391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7416693" y="2693448"/>
            <a:ext cx="239155" cy="2391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Oval 48"/>
          <p:cNvSpPr/>
          <p:nvPr/>
        </p:nvSpPr>
        <p:spPr>
          <a:xfrm>
            <a:off x="6852921" y="2541259"/>
            <a:ext cx="152189" cy="1521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Arrow: Chevron 49"/>
          <p:cNvSpPr/>
          <p:nvPr/>
        </p:nvSpPr>
        <p:spPr>
          <a:xfrm rot="3230135">
            <a:off x="5380585" y="1957161"/>
            <a:ext cx="702364" cy="134089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MY" dirty="0"/>
          </a:p>
        </p:txBody>
      </p:sp>
      <p:sp>
        <p:nvSpPr>
          <p:cNvPr id="51" name="Arrow: Chevron 50"/>
          <p:cNvSpPr/>
          <p:nvPr/>
        </p:nvSpPr>
        <p:spPr>
          <a:xfrm rot="3216463">
            <a:off x="5664832" y="2376388"/>
            <a:ext cx="702364" cy="134089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9492847" y="3541557"/>
            <a:ext cx="2433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atin typeface="Imprint MT Shadow" panose="04020605060303030202" pitchFamily="82" charset="0"/>
              </a:rPr>
              <a:t>Mission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3908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29" y="179830"/>
            <a:ext cx="4759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/>
              </a:rPr>
              <a:t>FGV License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EA575-CFAF-649A-B95E-ABCF045C840D}"/>
              </a:ext>
            </a:extLst>
          </p:cNvPr>
          <p:cNvSpPr/>
          <p:nvPr/>
        </p:nvSpPr>
        <p:spPr>
          <a:xfrm>
            <a:off x="119742" y="810773"/>
            <a:ext cx="11930743" cy="58673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24" t="-320" r="27816" b="1467"/>
          <a:stretch/>
        </p:blipFill>
        <p:spPr>
          <a:xfrm>
            <a:off x="3543300" y="940776"/>
            <a:ext cx="4466494" cy="56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9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29" y="179830"/>
            <a:ext cx="4759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/>
              </a:rPr>
              <a:t>Warehouse &amp; Office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5D565-0A11-7EA7-77FE-131315E0D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93" y="3490402"/>
            <a:ext cx="2629267" cy="2200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E9587D-1BA7-6148-9652-F203F9D4C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148" y="960018"/>
            <a:ext cx="2619741" cy="220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FBDF1-E108-B4FA-7A07-742AD61DF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71" y="3490402"/>
            <a:ext cx="2581635" cy="2251885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BC0D6D1B-95EA-BB84-C7E6-10C4B5E27EC4}"/>
              </a:ext>
            </a:extLst>
          </p:cNvPr>
          <p:cNvSpPr/>
          <p:nvPr/>
        </p:nvSpPr>
        <p:spPr>
          <a:xfrm rot="20535060">
            <a:off x="9062793" y="1151090"/>
            <a:ext cx="2223949" cy="1261221"/>
          </a:xfrm>
          <a:prstGeom prst="lef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Our Stocks &amp; Warehouse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A2BA3A6-17AF-47EC-A6A3-300DA7ECF8CC}"/>
              </a:ext>
            </a:extLst>
          </p:cNvPr>
          <p:cNvSpPr/>
          <p:nvPr/>
        </p:nvSpPr>
        <p:spPr>
          <a:xfrm rot="725172">
            <a:off x="6718412" y="4086427"/>
            <a:ext cx="1805477" cy="685799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Our office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74722-FD01-6E11-68B0-54950401F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3482" y="3551231"/>
            <a:ext cx="2600688" cy="2191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BBB936-AC25-15AC-F5A7-57F09AD81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0" y="960018"/>
            <a:ext cx="2581635" cy="21839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4BDA38-6A62-EAA2-7819-1E34379745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93" y="960018"/>
            <a:ext cx="2629267" cy="21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37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29" y="179830"/>
            <a:ext cx="4759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Our Clients</a:t>
            </a:r>
            <a:endParaRPr lang="en-MY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F758E9B6-B399-C7E2-0498-730AD92F5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592" y="943733"/>
            <a:ext cx="2038122" cy="135463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CBB04-2596-CDED-6C09-20CA7F82F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973" y="4480510"/>
            <a:ext cx="1739775" cy="17231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36CFE5-CC8F-7780-ACA8-2FB345B6F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7854" y="981489"/>
            <a:ext cx="1474993" cy="1316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2DF6DD-392A-3FB4-5A03-0FD0A1212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897" y="4860300"/>
            <a:ext cx="2131861" cy="1404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5EBE02-32D2-F4A9-45BF-853CC179E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836" y="4269660"/>
            <a:ext cx="2355988" cy="1108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93B980-7E17-5918-8EAD-629038767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107" y="4731182"/>
            <a:ext cx="1983229" cy="16624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9031FD-B037-D416-C87F-08956DAA64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2319" y="3353356"/>
            <a:ext cx="2783255" cy="863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042D99-C648-E652-C48E-A566F6A5F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888" y="2502333"/>
            <a:ext cx="2557991" cy="11135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BAB806-52CF-A4AF-ECCB-AF21F61229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9700" y="2713449"/>
            <a:ext cx="1976637" cy="1915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D490B6-9B9A-E8B3-CC17-5E7F3A691D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888" y="4632150"/>
            <a:ext cx="2989076" cy="862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8243E6-C282-61D2-D2DF-D766BCC07B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70797" y="993175"/>
            <a:ext cx="1509681" cy="1617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D85CE2-D73A-C2C0-DFCA-4C3CB3DC16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4707" y="5470205"/>
            <a:ext cx="2294246" cy="923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692312-023C-958F-9F64-D888EB93F4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8535" y="3651319"/>
            <a:ext cx="2597771" cy="9454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D86102-D7D0-C70A-EE62-C7BC55D123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0290" y="3341773"/>
            <a:ext cx="2486960" cy="10475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23A6DF-5ACF-3D88-2DC3-E7528EC3DB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34738" y="958518"/>
            <a:ext cx="1839937" cy="13398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C812E7-4687-DA6A-047A-4D3B751A1D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94304" y="2408157"/>
            <a:ext cx="3337371" cy="8238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6193B4-C7A5-1AFD-F472-B97597294A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41983" y="2415777"/>
            <a:ext cx="3305845" cy="8847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074D82-BD28-2A3C-1ECA-91AE8E896D0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61966" y="3400828"/>
            <a:ext cx="1349337" cy="13303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F706D1-07DD-F192-0CE8-6646C6350B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63734" y="965091"/>
            <a:ext cx="2076170" cy="1333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704D9-5FEB-0B39-B08F-28C88811A1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9206" y="5549640"/>
            <a:ext cx="2910238" cy="923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E39191-3806-DA7E-6A82-7BD03D80170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02489" y="971733"/>
            <a:ext cx="2049733" cy="13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1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305" y="1869141"/>
            <a:ext cx="7247965" cy="458544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82488" y="5435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MY" sz="7200" b="1" dirty="0">
                <a:solidFill>
                  <a:schemeClr val="accent1"/>
                </a:solidFill>
                <a:latin typeface="Imprint MT Shadow" panose="04020605060303030202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34834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132931" y="347356"/>
            <a:ext cx="9510493" cy="765083"/>
          </a:xfrm>
        </p:spPr>
        <p:txBody>
          <a:bodyPr>
            <a:noAutofit/>
          </a:bodyPr>
          <a:lstStyle/>
          <a:p>
            <a:pPr algn="ctr"/>
            <a:r>
              <a:rPr lang="en-MY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SumACE Industrial Supplies Sdn Bhd Organisation Chart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826123" y="1561227"/>
            <a:ext cx="2407706" cy="60511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Sales Director</a:t>
            </a:r>
          </a:p>
          <a:p>
            <a:pPr algn="ctr"/>
            <a:r>
              <a:rPr lang="en-MY" sz="1400" dirty="0"/>
              <a:t>AMIR FAIZAL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023146" y="2681028"/>
            <a:ext cx="7296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76062" y="38903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/>
          <p:cNvSpPr/>
          <p:nvPr/>
        </p:nvSpPr>
        <p:spPr>
          <a:xfrm>
            <a:off x="3449847" y="3488890"/>
            <a:ext cx="1783982" cy="69878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Senior Indoor Sales Executive</a:t>
            </a:r>
          </a:p>
          <a:p>
            <a:pPr algn="ctr"/>
            <a:r>
              <a:rPr lang="en-US" sz="1400" dirty="0"/>
              <a:t>NICOLE</a:t>
            </a:r>
            <a:endParaRPr lang="en-MY" sz="1400" dirty="0"/>
          </a:p>
        </p:txBody>
      </p:sp>
      <p:sp>
        <p:nvSpPr>
          <p:cNvPr id="70" name="Rectangle 69"/>
          <p:cNvSpPr/>
          <p:nvPr/>
        </p:nvSpPr>
        <p:spPr>
          <a:xfrm>
            <a:off x="9591411" y="6390442"/>
            <a:ext cx="2160495" cy="3331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b="1" dirty="0"/>
              <a:t>Total No of Staffs: 13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5635867" y="1858403"/>
            <a:ext cx="0" cy="52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: Rounded Corners 106"/>
          <p:cNvSpPr/>
          <p:nvPr/>
        </p:nvSpPr>
        <p:spPr>
          <a:xfrm>
            <a:off x="3446935" y="4433155"/>
            <a:ext cx="1779274" cy="57973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Sales Coordinator</a:t>
            </a:r>
          </a:p>
          <a:p>
            <a:pPr algn="ctr"/>
            <a:r>
              <a:rPr lang="en-US" sz="1400" dirty="0"/>
              <a:t>HIDAYU</a:t>
            </a:r>
            <a:endParaRPr lang="en-MY" sz="1400" dirty="0"/>
          </a:p>
        </p:txBody>
      </p:sp>
      <p:cxnSp>
        <p:nvCxnSpPr>
          <p:cNvPr id="117" name="Straight Connector 116"/>
          <p:cNvCxnSpPr>
            <a:cxnSpLocks/>
            <a:stCxn id="7" idx="3"/>
          </p:cNvCxnSpPr>
          <p:nvPr/>
        </p:nvCxnSpPr>
        <p:spPr>
          <a:xfrm flipV="1">
            <a:off x="5233829" y="1859509"/>
            <a:ext cx="837452" cy="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Rounded Corners 75"/>
          <p:cNvSpPr/>
          <p:nvPr/>
        </p:nvSpPr>
        <p:spPr>
          <a:xfrm>
            <a:off x="4695832" y="2340610"/>
            <a:ext cx="1883911" cy="62667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General Manager</a:t>
            </a:r>
          </a:p>
          <a:p>
            <a:pPr algn="ctr"/>
            <a:r>
              <a:rPr lang="en-US" sz="1400" dirty="0"/>
              <a:t>MOHD IRWAN</a:t>
            </a:r>
            <a:endParaRPr lang="en-MY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5F5B70-4504-3D7A-6C9C-112BF9FAA98E}"/>
              </a:ext>
            </a:extLst>
          </p:cNvPr>
          <p:cNvCxnSpPr/>
          <p:nvPr/>
        </p:nvCxnSpPr>
        <p:spPr>
          <a:xfrm>
            <a:off x="4344192" y="4197009"/>
            <a:ext cx="0" cy="23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8B21BA-CAE5-12B7-70A2-50DA508DBC8C}"/>
              </a:ext>
            </a:extLst>
          </p:cNvPr>
          <p:cNvCxnSpPr/>
          <p:nvPr/>
        </p:nvCxnSpPr>
        <p:spPr>
          <a:xfrm>
            <a:off x="4344192" y="5002334"/>
            <a:ext cx="0" cy="23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6AD01A-1635-D0B6-8D41-E00CB8200623}"/>
              </a:ext>
            </a:extLst>
          </p:cNvPr>
          <p:cNvSpPr/>
          <p:nvPr/>
        </p:nvSpPr>
        <p:spPr>
          <a:xfrm>
            <a:off x="3454555" y="5239164"/>
            <a:ext cx="1779274" cy="57973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Sales Coordinator</a:t>
            </a:r>
          </a:p>
          <a:p>
            <a:pPr algn="ctr"/>
            <a:r>
              <a:rPr lang="en-US" sz="1400" dirty="0"/>
              <a:t>EYKA</a:t>
            </a:r>
            <a:endParaRPr lang="en-MY" sz="1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D34155-4E8F-8CEF-A41B-8CF29951CF8E}"/>
              </a:ext>
            </a:extLst>
          </p:cNvPr>
          <p:cNvSpPr/>
          <p:nvPr/>
        </p:nvSpPr>
        <p:spPr>
          <a:xfrm>
            <a:off x="1133958" y="4400993"/>
            <a:ext cx="1779274" cy="57973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Sales Executive</a:t>
            </a:r>
          </a:p>
          <a:p>
            <a:pPr algn="ctr"/>
            <a:r>
              <a:rPr lang="en-US" sz="1400" dirty="0"/>
              <a:t>JAMILIA</a:t>
            </a:r>
            <a:endParaRPr lang="en-MY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0AB1AC-4125-1316-4EC0-A13241772657}"/>
              </a:ext>
            </a:extLst>
          </p:cNvPr>
          <p:cNvCxnSpPr/>
          <p:nvPr/>
        </p:nvCxnSpPr>
        <p:spPr>
          <a:xfrm>
            <a:off x="2023595" y="4159876"/>
            <a:ext cx="0" cy="23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5E29C8-51A2-DF83-1A06-A31A399DF4A3}"/>
              </a:ext>
            </a:extLst>
          </p:cNvPr>
          <p:cNvSpPr/>
          <p:nvPr/>
        </p:nvSpPr>
        <p:spPr>
          <a:xfrm>
            <a:off x="6037906" y="3476415"/>
            <a:ext cx="1783982" cy="69878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Account &amp; Admin Manager</a:t>
            </a:r>
          </a:p>
          <a:p>
            <a:pPr algn="ctr"/>
            <a:r>
              <a:rPr lang="en-US" sz="1400" dirty="0"/>
              <a:t>ANGIE</a:t>
            </a:r>
            <a:endParaRPr lang="en-MY" sz="1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063D040-F9B3-1F6F-60AB-C964A45482C8}"/>
              </a:ext>
            </a:extLst>
          </p:cNvPr>
          <p:cNvSpPr/>
          <p:nvPr/>
        </p:nvSpPr>
        <p:spPr>
          <a:xfrm>
            <a:off x="6044706" y="4412856"/>
            <a:ext cx="1783982" cy="69878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Account &amp; Admin Executive</a:t>
            </a:r>
          </a:p>
          <a:p>
            <a:pPr algn="ctr"/>
            <a:r>
              <a:rPr lang="en-US" sz="1400" dirty="0"/>
              <a:t>YANIE</a:t>
            </a:r>
            <a:endParaRPr lang="en-MY" sz="1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DC8574-9D5D-BC17-7295-9BF3DF883682}"/>
              </a:ext>
            </a:extLst>
          </p:cNvPr>
          <p:cNvCxnSpPr/>
          <p:nvPr/>
        </p:nvCxnSpPr>
        <p:spPr>
          <a:xfrm>
            <a:off x="6937517" y="4175224"/>
            <a:ext cx="0" cy="23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4791510-3B0C-1D52-E4BC-4651C2B40BAE}"/>
              </a:ext>
            </a:extLst>
          </p:cNvPr>
          <p:cNvSpPr/>
          <p:nvPr/>
        </p:nvSpPr>
        <p:spPr>
          <a:xfrm>
            <a:off x="1125834" y="3476089"/>
            <a:ext cx="1783982" cy="69878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Sales Engineer</a:t>
            </a:r>
          </a:p>
          <a:p>
            <a:pPr algn="ctr"/>
            <a:r>
              <a:rPr lang="en-US" sz="1400" dirty="0"/>
              <a:t>MOHD YUSUF</a:t>
            </a:r>
            <a:endParaRPr lang="en-MY" sz="1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D794B27-5CAF-617A-3A21-D1AC8D3A90B9}"/>
              </a:ext>
            </a:extLst>
          </p:cNvPr>
          <p:cNvSpPr/>
          <p:nvPr/>
        </p:nvSpPr>
        <p:spPr>
          <a:xfrm>
            <a:off x="8419203" y="3483841"/>
            <a:ext cx="1783982" cy="69878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Operation Executive</a:t>
            </a:r>
          </a:p>
          <a:p>
            <a:pPr algn="ctr"/>
            <a:r>
              <a:rPr lang="en-US" sz="1400" dirty="0"/>
              <a:t>NURDILLAH</a:t>
            </a:r>
            <a:endParaRPr lang="en-MY" sz="14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6DB764E-7DF9-600E-84B6-A927A4C58E09}"/>
              </a:ext>
            </a:extLst>
          </p:cNvPr>
          <p:cNvSpPr/>
          <p:nvPr/>
        </p:nvSpPr>
        <p:spPr>
          <a:xfrm>
            <a:off x="8426823" y="4419876"/>
            <a:ext cx="1783982" cy="69878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Warehouse Executive</a:t>
            </a:r>
          </a:p>
          <a:p>
            <a:pPr algn="ctr"/>
            <a:r>
              <a:rPr lang="en-US" sz="1400" dirty="0"/>
              <a:t>AZRI ISKANDAR</a:t>
            </a:r>
            <a:endParaRPr lang="en-MY" sz="14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CA0EED7-D699-AA30-6C26-108FB1020D1B}"/>
              </a:ext>
            </a:extLst>
          </p:cNvPr>
          <p:cNvSpPr/>
          <p:nvPr/>
        </p:nvSpPr>
        <p:spPr>
          <a:xfrm>
            <a:off x="8426823" y="5363957"/>
            <a:ext cx="1783982" cy="69878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Warehouse Storekeeper</a:t>
            </a:r>
          </a:p>
          <a:p>
            <a:pPr algn="ctr"/>
            <a:r>
              <a:rPr lang="en-US" sz="1400" dirty="0"/>
              <a:t>NIK ZUHAIRI</a:t>
            </a:r>
            <a:endParaRPr lang="en-MY" sz="1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876359C-F86B-FAAC-505F-A975B94C20DB}"/>
              </a:ext>
            </a:extLst>
          </p:cNvPr>
          <p:cNvCxnSpPr/>
          <p:nvPr/>
        </p:nvCxnSpPr>
        <p:spPr>
          <a:xfrm>
            <a:off x="9319276" y="4177371"/>
            <a:ext cx="0" cy="23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550FF8-E2EC-EFBE-2453-6E29027D5836}"/>
              </a:ext>
            </a:extLst>
          </p:cNvPr>
          <p:cNvCxnSpPr/>
          <p:nvPr/>
        </p:nvCxnSpPr>
        <p:spPr>
          <a:xfrm>
            <a:off x="9319276" y="5124937"/>
            <a:ext cx="0" cy="23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565EF9-B52D-7827-09CD-0689FCC5C3D5}"/>
              </a:ext>
            </a:extLst>
          </p:cNvPr>
          <p:cNvCxnSpPr>
            <a:cxnSpLocks/>
          </p:cNvCxnSpPr>
          <p:nvPr/>
        </p:nvCxnSpPr>
        <p:spPr>
          <a:xfrm>
            <a:off x="4344192" y="2683669"/>
            <a:ext cx="0" cy="798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660A8F6-97CA-E7C9-6F68-FB1EE8BF553D}"/>
              </a:ext>
            </a:extLst>
          </p:cNvPr>
          <p:cNvCxnSpPr>
            <a:cxnSpLocks/>
          </p:cNvCxnSpPr>
          <p:nvPr/>
        </p:nvCxnSpPr>
        <p:spPr>
          <a:xfrm>
            <a:off x="2023146" y="2681028"/>
            <a:ext cx="0" cy="798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6993E1-7649-AECA-1595-B5732E3C9BDF}"/>
              </a:ext>
            </a:extLst>
          </p:cNvPr>
          <p:cNvCxnSpPr>
            <a:cxnSpLocks/>
          </p:cNvCxnSpPr>
          <p:nvPr/>
        </p:nvCxnSpPr>
        <p:spPr>
          <a:xfrm>
            <a:off x="6937517" y="2681028"/>
            <a:ext cx="0" cy="798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B101F76-37D8-BA53-1B82-B1CA4452843D}"/>
              </a:ext>
            </a:extLst>
          </p:cNvPr>
          <p:cNvCxnSpPr>
            <a:cxnSpLocks/>
          </p:cNvCxnSpPr>
          <p:nvPr/>
        </p:nvCxnSpPr>
        <p:spPr>
          <a:xfrm>
            <a:off x="9319276" y="2681408"/>
            <a:ext cx="0" cy="798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F19468F-F013-4352-B60C-7B0CC70D3077}"/>
              </a:ext>
            </a:extLst>
          </p:cNvPr>
          <p:cNvSpPr/>
          <p:nvPr/>
        </p:nvSpPr>
        <p:spPr>
          <a:xfrm>
            <a:off x="6037906" y="1561227"/>
            <a:ext cx="2407706" cy="60511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Executive Director</a:t>
            </a:r>
          </a:p>
          <a:p>
            <a:pPr algn="ctr"/>
            <a:r>
              <a:rPr lang="en-US" sz="1400" dirty="0"/>
              <a:t>NUR UZMA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421054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29" y="179830"/>
            <a:ext cx="117199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/>
              </a:rPr>
              <a:t>Agency / Distributorship From Our Principal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EA575-CFAF-649A-B95E-ABCF045C840D}"/>
              </a:ext>
            </a:extLst>
          </p:cNvPr>
          <p:cNvSpPr/>
          <p:nvPr/>
        </p:nvSpPr>
        <p:spPr>
          <a:xfrm>
            <a:off x="119742" y="810773"/>
            <a:ext cx="11930743" cy="58673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DEC32-E694-9D10-695C-88720B0D6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41" y="892627"/>
            <a:ext cx="4070877" cy="568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E0C58-0054-D35B-915C-174549600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597" y="892627"/>
            <a:ext cx="4070877" cy="568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86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EA575-CFAF-649A-B95E-ABCF045C840D}"/>
              </a:ext>
            </a:extLst>
          </p:cNvPr>
          <p:cNvSpPr/>
          <p:nvPr/>
        </p:nvSpPr>
        <p:spPr>
          <a:xfrm>
            <a:off x="119742" y="810773"/>
            <a:ext cx="11930743" cy="58673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18E67E-66B3-5648-369F-3B4BF7903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6" y="1049650"/>
            <a:ext cx="3830332" cy="540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BEC3A-10EC-FE6E-61BE-08980DF29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152" y="1044328"/>
            <a:ext cx="3830332" cy="5409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FFA87F-EBA8-2C35-DC7F-080268ECA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980" y="1046989"/>
            <a:ext cx="3830425" cy="5407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53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29" y="179830"/>
            <a:ext cx="4759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/>
              </a:rPr>
              <a:t>Product</a:t>
            </a:r>
            <a:r>
              <a:rPr lang="en-US" sz="3500" b="1" dirty="0">
                <a:latin typeface="Imprint MT Shadow" panose="04020605060303030202"/>
              </a:rPr>
              <a:t>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/>
              </a:rPr>
              <a:t>Summary</a:t>
            </a:r>
            <a:endParaRPr lang="en-MY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2446" y="1390243"/>
            <a:ext cx="2546147" cy="202512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330" y="1561745"/>
            <a:ext cx="2372378" cy="18006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8341" y="2111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5F352B-69FE-9018-9A72-DAD7051D20C8}"/>
              </a:ext>
            </a:extLst>
          </p:cNvPr>
          <p:cNvSpPr/>
          <p:nvPr/>
        </p:nvSpPr>
        <p:spPr>
          <a:xfrm>
            <a:off x="65315" y="797380"/>
            <a:ext cx="12055150" cy="3165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Pipes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Seamless / ERW / LSAW / Welded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Schedule:</a:t>
            </a:r>
            <a:endParaRPr lang="en-US" sz="16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20 to 160 / STD to XXS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Material: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Carbon Steel / Low Temp Carbon Steel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Duplex / Super Duplex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X52 / X65, Alloy Steel &amp; Copper Nickel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NipponSumitomo, Tubos, V &amp; M, Tenaris, &amp; ArcelorMittal</a:t>
            </a: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64B857-601C-C1DD-D591-A2A928F047C3}"/>
              </a:ext>
            </a:extLst>
          </p:cNvPr>
          <p:cNvSpPr/>
          <p:nvPr/>
        </p:nvSpPr>
        <p:spPr>
          <a:xfrm>
            <a:off x="65315" y="4114799"/>
            <a:ext cx="12055149" cy="2659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Fittings &amp; Flanges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Fittings: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Elbow (LR/SR), Tee, Reducer (Eccentric/Concentric), Cap, Stud End &amp; ETC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Flanges: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Socket Weld, Weld Neck, Blind, Slip On, Lap Joint &amp; ETC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Schedule:</a:t>
            </a:r>
            <a:endParaRPr lang="en-US" sz="16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20 to 160 / STD to XXS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Benkan, Wihelm Geldbach, Metalfer, Dong Jin, &amp; GPS</a:t>
            </a: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5CF9F-E3AF-97F9-2D0B-B6C864AFC3F6}"/>
              </a:ext>
            </a:extLst>
          </p:cNvPr>
          <p:cNvSpPr/>
          <p:nvPr/>
        </p:nvSpPr>
        <p:spPr>
          <a:xfrm>
            <a:off x="8576860" y="4449245"/>
            <a:ext cx="2546147" cy="202512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988BB-DBA0-7785-BFED-F547691D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187" y="4625735"/>
            <a:ext cx="1244631" cy="1672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85631A-5D7C-E6B1-DE6D-0913E45B5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375" y="4642393"/>
            <a:ext cx="1127748" cy="16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3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65313" y="65314"/>
            <a:ext cx="12045821" cy="672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Valves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Globe, Gate, &amp; Ball Valve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Body Material: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Carbon Steel, Stainless Steel, Alloy Steel, &amp; Duplex Steel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Design Ball Valve: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Cast / Forged Floating &amp; Trunnion Mounted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Rating: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ANSI 150lb – 2500lb      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Wafer Check Valve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Design: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Dual Plate &amp; Single Plate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Body Material: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Carbon Steel &amp; Stainless Steel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Rating: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ANSI 150lb – 2500lb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Swing Check &amp; Axial Flow Check Valve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Body Material: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Carbon Steel, Stainless Steel, &amp; Alloy Steel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Rating: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ANSI 150lb – 2500lb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17" name="Rectangle 16"/>
          <p:cNvSpPr/>
          <p:nvPr/>
        </p:nvSpPr>
        <p:spPr>
          <a:xfrm>
            <a:off x="5929669" y="343121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94699" y="343121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466" y="408267"/>
            <a:ext cx="1901551" cy="18195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257" y="400246"/>
            <a:ext cx="1712325" cy="184550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929669" y="2447805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594699" y="2447805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574" y="2720899"/>
            <a:ext cx="1142667" cy="14447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241" y="2671300"/>
            <a:ext cx="1156441" cy="154396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911738" y="4552489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605217" y="4552489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148" y="4622074"/>
            <a:ext cx="1280896" cy="18293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6247" y="4622075"/>
            <a:ext cx="1100902" cy="18293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A71154-7CC5-D502-09A2-F4497BA639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4141" y="4622074"/>
            <a:ext cx="1293526" cy="1138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85E986-EDE5-C671-C8F7-B23C88D800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5565" y="5270385"/>
            <a:ext cx="1107989" cy="1138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2902AF-6D4B-10CC-788D-A914D6D941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8223" y="2484485"/>
            <a:ext cx="1265219" cy="1006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61303-7577-DAA0-F90A-90AC05AE00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7067" y="3228392"/>
            <a:ext cx="1156487" cy="11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7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65313" y="65314"/>
            <a:ext cx="12045821" cy="672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Butterfly Valve     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Body Material: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Carbon Steel, Stainless Steel, Alloy Steel,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&amp; Duplex Steel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Rating: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ANSI 150lb – 600lb</a:t>
            </a:r>
          </a:p>
          <a:p>
            <a:pPr lvl="1"/>
            <a:endParaRPr lang="en-US" sz="16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Safety Relief Valve   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Load Type: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Spring Loaded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Body Material: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Carbon Steel, Stainless Steel, Monel, Hastelloy,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&amp; Duplex Steel     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Type: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Change-Over Valve     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Body Material: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WCB / WCC, LCB, CF8M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Rating: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ANSI 150lb – 300lb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D802F6-4785-1AE5-F516-E9128B8FDFC0}"/>
              </a:ext>
            </a:extLst>
          </p:cNvPr>
          <p:cNvSpPr/>
          <p:nvPr/>
        </p:nvSpPr>
        <p:spPr>
          <a:xfrm>
            <a:off x="5912225" y="411934"/>
            <a:ext cx="2509314" cy="17842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55562A-56B9-4E48-891C-BDCF1B06431D}"/>
              </a:ext>
            </a:extLst>
          </p:cNvPr>
          <p:cNvSpPr/>
          <p:nvPr/>
        </p:nvSpPr>
        <p:spPr>
          <a:xfrm>
            <a:off x="8605704" y="411934"/>
            <a:ext cx="2509314" cy="17842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836CA3-B3CE-396E-93E9-95DED9E8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233" y="452067"/>
            <a:ext cx="1495297" cy="16834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F83752-BB0B-32F1-0AAC-8C5D4F11E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316" y="484983"/>
            <a:ext cx="1804823" cy="16505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FC5E66-B876-D340-C02E-CC83B1731DBE}"/>
              </a:ext>
            </a:extLst>
          </p:cNvPr>
          <p:cNvSpPr/>
          <p:nvPr/>
        </p:nvSpPr>
        <p:spPr>
          <a:xfrm>
            <a:off x="5912226" y="2447809"/>
            <a:ext cx="2509314" cy="17842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979621-B1A1-895E-E671-15531BC5E41C}"/>
              </a:ext>
            </a:extLst>
          </p:cNvPr>
          <p:cNvSpPr/>
          <p:nvPr/>
        </p:nvSpPr>
        <p:spPr>
          <a:xfrm>
            <a:off x="8613657" y="2447809"/>
            <a:ext cx="2528049" cy="17842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B711EA-1537-B509-AA3E-5168FF79E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196" y="2533759"/>
            <a:ext cx="1227334" cy="161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6022F2-8654-9558-9595-1C558FDF8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316" y="2533759"/>
            <a:ext cx="1609950" cy="16269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DA180DE-027B-2788-D461-199398E81EFB}"/>
              </a:ext>
            </a:extLst>
          </p:cNvPr>
          <p:cNvSpPr/>
          <p:nvPr/>
        </p:nvSpPr>
        <p:spPr>
          <a:xfrm>
            <a:off x="8613657" y="4502312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71F6B4-3500-DA8B-8084-BCF041CC57CB}"/>
              </a:ext>
            </a:extLst>
          </p:cNvPr>
          <p:cNvSpPr/>
          <p:nvPr/>
        </p:nvSpPr>
        <p:spPr>
          <a:xfrm>
            <a:off x="5893490" y="4483684"/>
            <a:ext cx="2528049" cy="19498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14232F-5585-DE85-76AA-EC75D53D7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908" y="4718419"/>
            <a:ext cx="2351546" cy="14803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0B645A-B972-0D8C-7173-B86DADB81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896" y="4605872"/>
            <a:ext cx="1857634" cy="17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0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65313" y="65314"/>
            <a:ext cx="12045821" cy="6727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# Brand: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MY" sz="1600" dirty="0">
                <a:solidFill>
                  <a:schemeClr val="accent1">
                    <a:lumMod val="75000"/>
                  </a:schemeClr>
                </a:solidFill>
              </a:rPr>
              <a:t>Kitz, Bonny Forge, KVC, FLV, OMB, Goodwin, Powell, Velan, Tomoe, Leser, Neway, Wagi, &amp; VMX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BE0BE3-5F43-05CD-DC95-B6761438B328}"/>
              </a:ext>
            </a:extLst>
          </p:cNvPr>
          <p:cNvSpPr/>
          <p:nvPr/>
        </p:nvSpPr>
        <p:spPr>
          <a:xfrm>
            <a:off x="65314" y="65313"/>
            <a:ext cx="12045821" cy="67180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743200" lvl="5" indent="-457200">
              <a:buFontTx/>
              <a:buChar char="-"/>
            </a:pPr>
            <a:endParaRPr lang="en-US" sz="26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 algn="ctr"/>
            <a:endParaRPr lang="en-US" sz="3000" dirty="0"/>
          </a:p>
          <a:p>
            <a:pPr lvl="2"/>
            <a:endParaRPr lang="en-US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DC9C5-1498-AB8D-4434-163ED4C0E555}"/>
              </a:ext>
            </a:extLst>
          </p:cNvPr>
          <p:cNvSpPr/>
          <p:nvPr/>
        </p:nvSpPr>
        <p:spPr>
          <a:xfrm>
            <a:off x="767855" y="1209364"/>
            <a:ext cx="2509314" cy="23711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42CC60-5870-CF06-F78D-3B221A11F99D}"/>
              </a:ext>
            </a:extLst>
          </p:cNvPr>
          <p:cNvSpPr/>
          <p:nvPr/>
        </p:nvSpPr>
        <p:spPr>
          <a:xfrm>
            <a:off x="3469286" y="1209364"/>
            <a:ext cx="2528049" cy="23711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A1036-92BE-8F9E-817C-24D9CDFAD376}"/>
              </a:ext>
            </a:extLst>
          </p:cNvPr>
          <p:cNvSpPr/>
          <p:nvPr/>
        </p:nvSpPr>
        <p:spPr>
          <a:xfrm>
            <a:off x="6139955" y="1209364"/>
            <a:ext cx="2509314" cy="23711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9814E-6ECB-6D8C-4321-C218A66B2021}"/>
              </a:ext>
            </a:extLst>
          </p:cNvPr>
          <p:cNvSpPr/>
          <p:nvPr/>
        </p:nvSpPr>
        <p:spPr>
          <a:xfrm>
            <a:off x="8841386" y="1209364"/>
            <a:ext cx="2528049" cy="23711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21260C-4434-97D6-A239-64FB343F6B42}"/>
              </a:ext>
            </a:extLst>
          </p:cNvPr>
          <p:cNvSpPr/>
          <p:nvPr/>
        </p:nvSpPr>
        <p:spPr>
          <a:xfrm>
            <a:off x="767855" y="3775658"/>
            <a:ext cx="2509314" cy="23711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BCA65-8B21-0BCA-0536-E8B4BE08B5DA}"/>
              </a:ext>
            </a:extLst>
          </p:cNvPr>
          <p:cNvSpPr/>
          <p:nvPr/>
        </p:nvSpPr>
        <p:spPr>
          <a:xfrm>
            <a:off x="3469286" y="3790290"/>
            <a:ext cx="2528049" cy="23711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D7A035-516C-055F-FBDC-B487FEE4BB97}"/>
              </a:ext>
            </a:extLst>
          </p:cNvPr>
          <p:cNvSpPr/>
          <p:nvPr/>
        </p:nvSpPr>
        <p:spPr>
          <a:xfrm>
            <a:off x="6139955" y="3790290"/>
            <a:ext cx="2509314" cy="23711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8CFA14-62E0-5969-6AB2-CC6E3785A23D}"/>
              </a:ext>
            </a:extLst>
          </p:cNvPr>
          <p:cNvSpPr/>
          <p:nvPr/>
        </p:nvSpPr>
        <p:spPr>
          <a:xfrm>
            <a:off x="8841386" y="3790290"/>
            <a:ext cx="2528049" cy="23711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89A9481-2748-0ADB-D0FD-7DCE325AF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2" y="1367488"/>
            <a:ext cx="2223759" cy="20827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6DE575-9EE1-7488-1CA8-325034915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617" y="1301412"/>
            <a:ext cx="2246637" cy="21845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97A6997-5334-16D3-C9D4-42D02D4A4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649" y="3929232"/>
            <a:ext cx="1739519" cy="6472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02F2E0-5FDA-B8A8-3646-987A379528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38" t="-1" r="14128" b="70209"/>
          <a:stretch/>
        </p:blipFill>
        <p:spPr>
          <a:xfrm>
            <a:off x="9378370" y="4691337"/>
            <a:ext cx="1454076" cy="5397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251335-AFCC-CDFD-5E67-CAF2E8B73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8246" y="5345943"/>
            <a:ext cx="1614374" cy="6372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4538D0-4D7E-2978-2311-178BCEBA67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037" y="5066021"/>
            <a:ext cx="2277241" cy="10096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738247-09F1-FE13-5AFA-267966556A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59" y="3863634"/>
            <a:ext cx="2173902" cy="21845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E76E30E-398A-537D-DBD9-08DAF73DCB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280" y="3835393"/>
            <a:ext cx="1950753" cy="11554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D3F19A2-FE0C-A551-BA44-7BA3E09E04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5110" y="1433564"/>
            <a:ext cx="2320645" cy="19505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279E193-304D-64F8-E8D1-EF82188263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0037" y="1301412"/>
            <a:ext cx="2277241" cy="2214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A7E02-3306-44DE-8956-D36E1BF4A8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317" y="3885963"/>
            <a:ext cx="2164387" cy="21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1686</Words>
  <Application>Microsoft Office PowerPoint</Application>
  <PresentationFormat>Widescreen</PresentationFormat>
  <Paragraphs>485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Corbel (Body)</vt:lpstr>
      <vt:lpstr>Imprint MT Shadow</vt:lpstr>
      <vt:lpstr>Wingdings</vt:lpstr>
      <vt:lpstr>Office Theme</vt:lpstr>
      <vt:lpstr>PowerPoint Presentation</vt:lpstr>
      <vt:lpstr>PowerPoint Presentation</vt:lpstr>
      <vt:lpstr>SumACE Industrial Supplies Sdn Bhd Organisation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202</cp:revision>
  <dcterms:created xsi:type="dcterms:W3CDTF">2022-10-26T01:12:42Z</dcterms:created>
  <dcterms:modified xsi:type="dcterms:W3CDTF">2025-08-05T03:02:05Z</dcterms:modified>
</cp:coreProperties>
</file>